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7922875" cy="2468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7" autoAdjust="0"/>
  </p:normalViewPr>
  <p:slideViewPr>
    <p:cSldViewPr snapToGrid="0">
      <p:cViewPr>
        <p:scale>
          <a:sx n="50" d="100"/>
          <a:sy n="50" d="100"/>
        </p:scale>
        <p:origin x="1003" y="-2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216" y="4040507"/>
            <a:ext cx="15234444" cy="8595360"/>
          </a:xfrm>
        </p:spPr>
        <p:txBody>
          <a:bodyPr anchor="b"/>
          <a:lstStyle>
            <a:lvl1pPr algn="ctr">
              <a:defRPr sz="117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0360" y="12967337"/>
            <a:ext cx="13442156" cy="5960743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158" indent="0" algn="ctr">
              <a:buNone/>
              <a:defRPr sz="3920"/>
            </a:lvl2pPr>
            <a:lvl3pPr marL="1792315" indent="0" algn="ctr">
              <a:buNone/>
              <a:defRPr sz="3528"/>
            </a:lvl3pPr>
            <a:lvl4pPr marL="2688473" indent="0" algn="ctr">
              <a:buNone/>
              <a:defRPr sz="3136"/>
            </a:lvl4pPr>
            <a:lvl5pPr marL="3584631" indent="0" algn="ctr">
              <a:buNone/>
              <a:defRPr sz="3136"/>
            </a:lvl5pPr>
            <a:lvl6pPr marL="4480789" indent="0" algn="ctr">
              <a:buNone/>
              <a:defRPr sz="3136"/>
            </a:lvl6pPr>
            <a:lvl7pPr marL="5376946" indent="0" algn="ctr">
              <a:buNone/>
              <a:defRPr sz="3136"/>
            </a:lvl7pPr>
            <a:lvl8pPr marL="6273104" indent="0" algn="ctr">
              <a:buNone/>
              <a:defRPr sz="3136"/>
            </a:lvl8pPr>
            <a:lvl9pPr marL="7169262" indent="0" algn="ctr">
              <a:buNone/>
              <a:defRPr sz="313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26058" y="1314450"/>
            <a:ext cx="3864620" cy="209226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2199" y="1314450"/>
            <a:ext cx="11369824" cy="209226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864" y="6155062"/>
            <a:ext cx="15458480" cy="10269853"/>
          </a:xfrm>
        </p:spPr>
        <p:txBody>
          <a:bodyPr anchor="b"/>
          <a:lstStyle>
            <a:lvl1pPr>
              <a:defRPr sz="1176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864" y="16522072"/>
            <a:ext cx="15458480" cy="5400673"/>
          </a:xfrm>
        </p:spPr>
        <p:txBody>
          <a:bodyPr/>
          <a:lstStyle>
            <a:lvl1pPr marL="0" indent="0">
              <a:buNone/>
              <a:defRPr sz="4704">
                <a:solidFill>
                  <a:schemeClr val="tx1"/>
                </a:solidFill>
              </a:defRPr>
            </a:lvl1pPr>
            <a:lvl2pPr marL="896158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2pPr>
            <a:lvl3pPr marL="1792315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3pPr>
            <a:lvl4pPr marL="2688473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4pPr>
            <a:lvl5pPr marL="3584631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5pPr>
            <a:lvl6pPr marL="4480789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6pPr>
            <a:lvl7pPr marL="5376946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7pPr>
            <a:lvl8pPr marL="6273104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8pPr>
            <a:lvl9pPr marL="7169262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198" y="6572250"/>
            <a:ext cx="7617222" cy="156648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3455" y="6572250"/>
            <a:ext cx="7617222" cy="156648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32" y="1314455"/>
            <a:ext cx="15458480" cy="4772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534" y="6052187"/>
            <a:ext cx="7582215" cy="2966083"/>
          </a:xfrm>
        </p:spPr>
        <p:txBody>
          <a:bodyPr anchor="b"/>
          <a:lstStyle>
            <a:lvl1pPr marL="0" indent="0">
              <a:buNone/>
              <a:defRPr sz="4704" b="1"/>
            </a:lvl1pPr>
            <a:lvl2pPr marL="896158" indent="0">
              <a:buNone/>
              <a:defRPr sz="3920" b="1"/>
            </a:lvl2pPr>
            <a:lvl3pPr marL="1792315" indent="0">
              <a:buNone/>
              <a:defRPr sz="3528" b="1"/>
            </a:lvl3pPr>
            <a:lvl4pPr marL="2688473" indent="0">
              <a:buNone/>
              <a:defRPr sz="3136" b="1"/>
            </a:lvl4pPr>
            <a:lvl5pPr marL="3584631" indent="0">
              <a:buNone/>
              <a:defRPr sz="3136" b="1"/>
            </a:lvl5pPr>
            <a:lvl6pPr marL="4480789" indent="0">
              <a:buNone/>
              <a:defRPr sz="3136" b="1"/>
            </a:lvl6pPr>
            <a:lvl7pPr marL="5376946" indent="0">
              <a:buNone/>
              <a:defRPr sz="3136" b="1"/>
            </a:lvl7pPr>
            <a:lvl8pPr marL="6273104" indent="0">
              <a:buNone/>
              <a:defRPr sz="3136" b="1"/>
            </a:lvl8pPr>
            <a:lvl9pPr marL="7169262" indent="0">
              <a:buNone/>
              <a:defRPr sz="31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34" y="9018270"/>
            <a:ext cx="7582215" cy="13264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73457" y="6052187"/>
            <a:ext cx="7619556" cy="2966083"/>
          </a:xfrm>
        </p:spPr>
        <p:txBody>
          <a:bodyPr anchor="b"/>
          <a:lstStyle>
            <a:lvl1pPr marL="0" indent="0">
              <a:buNone/>
              <a:defRPr sz="4704" b="1"/>
            </a:lvl1pPr>
            <a:lvl2pPr marL="896158" indent="0">
              <a:buNone/>
              <a:defRPr sz="3920" b="1"/>
            </a:lvl2pPr>
            <a:lvl3pPr marL="1792315" indent="0">
              <a:buNone/>
              <a:defRPr sz="3528" b="1"/>
            </a:lvl3pPr>
            <a:lvl4pPr marL="2688473" indent="0">
              <a:buNone/>
              <a:defRPr sz="3136" b="1"/>
            </a:lvl4pPr>
            <a:lvl5pPr marL="3584631" indent="0">
              <a:buNone/>
              <a:defRPr sz="3136" b="1"/>
            </a:lvl5pPr>
            <a:lvl6pPr marL="4480789" indent="0">
              <a:buNone/>
              <a:defRPr sz="3136" b="1"/>
            </a:lvl6pPr>
            <a:lvl7pPr marL="5376946" indent="0">
              <a:buNone/>
              <a:defRPr sz="3136" b="1"/>
            </a:lvl7pPr>
            <a:lvl8pPr marL="6273104" indent="0">
              <a:buNone/>
              <a:defRPr sz="3136" b="1"/>
            </a:lvl8pPr>
            <a:lvl9pPr marL="7169262" indent="0">
              <a:buNone/>
              <a:defRPr sz="31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73457" y="9018270"/>
            <a:ext cx="7619556" cy="13264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32" y="1645920"/>
            <a:ext cx="5780594" cy="5760720"/>
          </a:xfrm>
        </p:spPr>
        <p:txBody>
          <a:bodyPr anchor="b"/>
          <a:lstStyle>
            <a:lvl1pPr>
              <a:defRPr sz="62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557" y="3554735"/>
            <a:ext cx="9073455" cy="17545050"/>
          </a:xfrm>
        </p:spPr>
        <p:txBody>
          <a:bodyPr/>
          <a:lstStyle>
            <a:lvl1pPr>
              <a:defRPr sz="6272"/>
            </a:lvl1pPr>
            <a:lvl2pPr>
              <a:defRPr sz="5488"/>
            </a:lvl2pPr>
            <a:lvl3pPr>
              <a:defRPr sz="4704"/>
            </a:lvl3pPr>
            <a:lvl4pPr>
              <a:defRPr sz="3920"/>
            </a:lvl4pPr>
            <a:lvl5pPr>
              <a:defRPr sz="3920"/>
            </a:lvl5pPr>
            <a:lvl6pPr>
              <a:defRPr sz="3920"/>
            </a:lvl6pPr>
            <a:lvl7pPr>
              <a:defRPr sz="3920"/>
            </a:lvl7pPr>
            <a:lvl8pPr>
              <a:defRPr sz="3920"/>
            </a:lvl8pPr>
            <a:lvl9pPr>
              <a:defRPr sz="392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532" y="7406640"/>
            <a:ext cx="5780594" cy="13721717"/>
          </a:xfrm>
        </p:spPr>
        <p:txBody>
          <a:bodyPr/>
          <a:lstStyle>
            <a:lvl1pPr marL="0" indent="0">
              <a:buNone/>
              <a:defRPr sz="3136"/>
            </a:lvl1pPr>
            <a:lvl2pPr marL="896158" indent="0">
              <a:buNone/>
              <a:defRPr sz="2744"/>
            </a:lvl2pPr>
            <a:lvl3pPr marL="1792315" indent="0">
              <a:buNone/>
              <a:defRPr sz="2352"/>
            </a:lvl3pPr>
            <a:lvl4pPr marL="2688473" indent="0">
              <a:buNone/>
              <a:defRPr sz="1960"/>
            </a:lvl4pPr>
            <a:lvl5pPr marL="3584631" indent="0">
              <a:buNone/>
              <a:defRPr sz="1960"/>
            </a:lvl5pPr>
            <a:lvl6pPr marL="4480789" indent="0">
              <a:buNone/>
              <a:defRPr sz="1960"/>
            </a:lvl6pPr>
            <a:lvl7pPr marL="5376946" indent="0">
              <a:buNone/>
              <a:defRPr sz="1960"/>
            </a:lvl7pPr>
            <a:lvl8pPr marL="6273104" indent="0">
              <a:buNone/>
              <a:defRPr sz="1960"/>
            </a:lvl8pPr>
            <a:lvl9pPr marL="7169262" indent="0">
              <a:buNone/>
              <a:defRPr sz="19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32" y="1645920"/>
            <a:ext cx="5780594" cy="5760720"/>
          </a:xfrm>
        </p:spPr>
        <p:txBody>
          <a:bodyPr anchor="b"/>
          <a:lstStyle>
            <a:lvl1pPr>
              <a:defRPr sz="627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9557" y="3554735"/>
            <a:ext cx="9073455" cy="17545050"/>
          </a:xfrm>
        </p:spPr>
        <p:txBody>
          <a:bodyPr anchor="t"/>
          <a:lstStyle>
            <a:lvl1pPr marL="0" indent="0">
              <a:buNone/>
              <a:defRPr sz="6272"/>
            </a:lvl1pPr>
            <a:lvl2pPr marL="896158" indent="0">
              <a:buNone/>
              <a:defRPr sz="5488"/>
            </a:lvl2pPr>
            <a:lvl3pPr marL="1792315" indent="0">
              <a:buNone/>
              <a:defRPr sz="4704"/>
            </a:lvl3pPr>
            <a:lvl4pPr marL="2688473" indent="0">
              <a:buNone/>
              <a:defRPr sz="3920"/>
            </a:lvl4pPr>
            <a:lvl5pPr marL="3584631" indent="0">
              <a:buNone/>
              <a:defRPr sz="3920"/>
            </a:lvl5pPr>
            <a:lvl6pPr marL="4480789" indent="0">
              <a:buNone/>
              <a:defRPr sz="3920"/>
            </a:lvl6pPr>
            <a:lvl7pPr marL="5376946" indent="0">
              <a:buNone/>
              <a:defRPr sz="3920"/>
            </a:lvl7pPr>
            <a:lvl8pPr marL="6273104" indent="0">
              <a:buNone/>
              <a:defRPr sz="3920"/>
            </a:lvl8pPr>
            <a:lvl9pPr marL="7169262" indent="0">
              <a:buNone/>
              <a:defRPr sz="3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532" y="7406640"/>
            <a:ext cx="5780594" cy="13721717"/>
          </a:xfrm>
        </p:spPr>
        <p:txBody>
          <a:bodyPr/>
          <a:lstStyle>
            <a:lvl1pPr marL="0" indent="0">
              <a:buNone/>
              <a:defRPr sz="3136"/>
            </a:lvl1pPr>
            <a:lvl2pPr marL="896158" indent="0">
              <a:buNone/>
              <a:defRPr sz="2744"/>
            </a:lvl2pPr>
            <a:lvl3pPr marL="1792315" indent="0">
              <a:buNone/>
              <a:defRPr sz="2352"/>
            </a:lvl3pPr>
            <a:lvl4pPr marL="2688473" indent="0">
              <a:buNone/>
              <a:defRPr sz="1960"/>
            </a:lvl4pPr>
            <a:lvl5pPr marL="3584631" indent="0">
              <a:buNone/>
              <a:defRPr sz="1960"/>
            </a:lvl5pPr>
            <a:lvl6pPr marL="4480789" indent="0">
              <a:buNone/>
              <a:defRPr sz="1960"/>
            </a:lvl6pPr>
            <a:lvl7pPr marL="5376946" indent="0">
              <a:buNone/>
              <a:defRPr sz="1960"/>
            </a:lvl7pPr>
            <a:lvl8pPr marL="6273104" indent="0">
              <a:buNone/>
              <a:defRPr sz="1960"/>
            </a:lvl8pPr>
            <a:lvl9pPr marL="7169262" indent="0">
              <a:buNone/>
              <a:defRPr sz="19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2198" y="1314455"/>
            <a:ext cx="15458480" cy="477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198" y="6572250"/>
            <a:ext cx="15458480" cy="156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2198" y="22882865"/>
            <a:ext cx="4032647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6A19-8213-441C-B92A-81AEEF152F49}" type="datetimeFigureOut">
              <a:rPr lang="en-US" smtClean="0"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953" y="22882865"/>
            <a:ext cx="604897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58030" y="22882865"/>
            <a:ext cx="4032647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C796-A945-467F-8403-7077C17E8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792315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79" indent="-448079" algn="l" defTabSz="1792315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237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394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552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710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867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5025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1183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7341" indent="-448079" algn="l" defTabSz="1792315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158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315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473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631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789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946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3104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9262" algn="l" defTabSz="1792315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3576" y="2718616"/>
            <a:ext cx="13618368" cy="29337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28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عنوان ......</a:t>
            </a:r>
          </a:p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نويسنده اوّل</a:t>
            </a:r>
            <a:r>
              <a:rPr lang="en-GB" sz="2800" b="1" baseline="30000" dirty="0">
                <a:cs typeface="B Nazanin" panose="00000400000000000000" pitchFamily="2" charset="-78"/>
              </a:rPr>
              <a:t>,</a:t>
            </a:r>
            <a:r>
              <a:rPr lang="en-GB" sz="2800" b="1" dirty="0">
                <a:cs typeface="B Nazanin" panose="00000400000000000000" pitchFamily="2" charset="-78"/>
              </a:rPr>
              <a:t> </a:t>
            </a:r>
            <a:r>
              <a:rPr lang="fa-IR" sz="2800" b="1" baseline="30000" dirty="0">
                <a:cs typeface="B Nazanin" panose="00000400000000000000" pitchFamily="2" charset="-78"/>
              </a:rPr>
              <a:t>1</a:t>
            </a:r>
            <a:r>
              <a:rPr lang="fa-IR" sz="2800" b="1" dirty="0">
                <a:cs typeface="B Nazanin" panose="00000400000000000000" pitchFamily="2" charset="-78"/>
              </a:rPr>
              <a:t>، نويسنده دوّم</a:t>
            </a:r>
            <a:r>
              <a:rPr lang="fa-IR" sz="2800" b="1" baseline="30000" dirty="0">
                <a:cs typeface="B Nazanin" panose="00000400000000000000" pitchFamily="2" charset="-78"/>
              </a:rPr>
              <a:t>2</a:t>
            </a:r>
            <a:r>
              <a:rPr lang="fa-IR" sz="2800" b="1" dirty="0">
                <a:cs typeface="B Nazanin" panose="00000400000000000000" pitchFamily="2" charset="-78"/>
              </a:rPr>
              <a:t>،.</a:t>
            </a:r>
            <a:r>
              <a:rPr lang="en-US" sz="2800" b="1" dirty="0">
                <a:cs typeface="B Nazanin" panose="00000400000000000000" pitchFamily="2" charset="-78"/>
              </a:rPr>
              <a:t>,</a:t>
            </a:r>
            <a:r>
              <a:rPr lang="fa-IR" sz="2800" b="1" dirty="0">
                <a:cs typeface="B Nazanin" panose="00000400000000000000" pitchFamily="2" charset="-78"/>
              </a:rPr>
              <a:t> فونت: </a:t>
            </a:r>
            <a:r>
              <a:rPr lang="en-US" sz="2800" b="1" dirty="0">
                <a:cs typeface="B Nazanin" panose="00000400000000000000" pitchFamily="2" charset="-78"/>
              </a:rPr>
              <a:t>B </a:t>
            </a:r>
            <a:r>
              <a:rPr lang="en-US" sz="2800" b="1" dirty="0" err="1">
                <a:cs typeface="B Nazanin" panose="00000400000000000000" pitchFamily="2" charset="-78"/>
              </a:rPr>
              <a:t>Nazanin</a:t>
            </a:r>
            <a:r>
              <a:rPr lang="fa-IR" sz="2800" b="1" dirty="0">
                <a:cs typeface="B Nazanin" panose="00000400000000000000" pitchFamily="2" charset="-78"/>
              </a:rPr>
              <a:t>، اندازه فونت  32ضخیم)</a:t>
            </a:r>
            <a:endParaRPr lang="en-US" sz="2800" dirty="0">
              <a:cs typeface="B Nazanin" panose="00000400000000000000" pitchFamily="2" charset="-78"/>
            </a:endParaRPr>
          </a:p>
          <a:p>
            <a:pPr lvl="0" algn="ctr" rtl="1"/>
            <a:r>
              <a:rPr lang="fa-IR" sz="2800" b="1" dirty="0">
                <a:cs typeface="B Nazanin" panose="00000400000000000000" pitchFamily="2" charset="-78"/>
              </a:rPr>
              <a:t>1-عنوان و  آدرس نويسنده اوّل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(فونت: </a:t>
            </a:r>
            <a:r>
              <a:rPr lang="en-US" sz="2800" b="1" dirty="0">
                <a:cs typeface="B Nazanin" panose="00000400000000000000" pitchFamily="2" charset="-78"/>
              </a:rPr>
              <a:t>B </a:t>
            </a:r>
            <a:r>
              <a:rPr lang="en-US" sz="2800" b="1" dirty="0" err="1">
                <a:cs typeface="B Nazanin" panose="00000400000000000000" pitchFamily="2" charset="-78"/>
              </a:rPr>
              <a:t>Nazanin</a:t>
            </a:r>
            <a:r>
              <a:rPr lang="fa-IR" sz="2800" b="1" dirty="0">
                <a:cs typeface="B Nazanin" panose="00000400000000000000" pitchFamily="2" charset="-78"/>
              </a:rPr>
              <a:t>، اندازه فونت 28و ضخیم)</a:t>
            </a:r>
            <a:endParaRPr lang="en-US" sz="2800" dirty="0"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cs typeface="B Nazanin" panose="00000400000000000000" pitchFamily="2" charset="-78"/>
              </a:rPr>
              <a:t>Email:</a:t>
            </a:r>
            <a:endParaRPr lang="en-US" sz="2800" dirty="0">
              <a:cs typeface="B Nazanin" panose="00000400000000000000" pitchFamily="2" charset="-78"/>
            </a:endParaRPr>
          </a:p>
          <a:p>
            <a:pPr algn="ctr" rtl="1"/>
            <a:r>
              <a:rPr lang="fa-IR" sz="2800" b="1" dirty="0">
                <a:cs typeface="B Nazanin" panose="00000400000000000000" pitchFamily="2" charset="-78"/>
              </a:rPr>
              <a:t>2- عنوان و  آدرس نويسنده دوّم</a:t>
            </a:r>
            <a:r>
              <a:rPr lang="en-US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(فونت: </a:t>
            </a:r>
            <a:r>
              <a:rPr lang="en-US" sz="2800" b="1" dirty="0">
                <a:cs typeface="B Nazanin" panose="00000400000000000000" pitchFamily="2" charset="-78"/>
              </a:rPr>
              <a:t>B </a:t>
            </a:r>
            <a:r>
              <a:rPr lang="en-US" sz="2800" b="1" dirty="0" err="1">
                <a:cs typeface="B Nazanin" panose="00000400000000000000" pitchFamily="2" charset="-78"/>
              </a:rPr>
              <a:t>Nazanin</a:t>
            </a:r>
            <a:r>
              <a:rPr lang="fa-IR" sz="2800" b="1" dirty="0">
                <a:cs typeface="B Nazanin" panose="00000400000000000000" pitchFamily="2" charset="-78"/>
              </a:rPr>
              <a:t>، اندازه فونت 28و ضخیم)</a:t>
            </a:r>
            <a:endParaRPr lang="en-US" sz="2800" dirty="0"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cs typeface="B Nazanin" panose="00000400000000000000" pitchFamily="2" charset="-78"/>
              </a:rPr>
              <a:t>Email:</a:t>
            </a:r>
            <a:endParaRPr lang="en-US" sz="2800" dirty="0">
              <a:cs typeface="B Nazanin" panose="00000400000000000000" pitchFamily="2" charset="-78"/>
            </a:endParaRPr>
          </a:p>
          <a:p>
            <a:pPr algn="ctr"/>
            <a:r>
              <a:rPr lang="en-US" sz="2800" b="1" dirty="0">
                <a:cs typeface="B Nazanin" panose="00000400000000000000" pitchFamily="2" charset="-78"/>
              </a:rPr>
              <a:t> 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42" y="6355080"/>
            <a:ext cx="17554136" cy="3392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چکیده 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"خلاصه جامعی از چهار پاراگراف پیشینه، روش تحقیق، یافته ها و نتیجه گیری با افعال«</a:t>
            </a:r>
          </a:p>
          <a:p>
            <a:pPr algn="just" rtl="1"/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فونت  </a:t>
            </a:r>
          </a:p>
          <a:p>
            <a:pPr algn="just" rtl="1"/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36 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IQ" sz="3600" dirty="0">
                <a:solidFill>
                  <a:schemeClr val="tx1"/>
                </a:solidFill>
                <a:cs typeface="B Nazanin" panose="00000400000000000000" pitchFamily="2" charset="-78"/>
              </a:rPr>
              <a:t>كليد واژه‌ها: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.......</a:t>
            </a:r>
            <a:endParaRPr lang="ar-IQ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42761" y="10052538"/>
            <a:ext cx="7721240" cy="590374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مقدمه "مختصری مستند از کلیات تحقیق که شامل معرفی موضوع، اهمیت مقاله ، افعال آینده و ادبیات تحقیق " </a:t>
            </a:r>
          </a:p>
          <a:p>
            <a:pPr algn="just" rtl="1"/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40  </a:t>
            </a:r>
          </a:p>
          <a:p>
            <a:pPr algn="just" rtl="1"/>
            <a:endParaRPr lang="ar-IQ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99300" y="16986738"/>
            <a:ext cx="7464702" cy="53586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sz="3600" b="1" dirty="0">
                <a:solidFill>
                  <a:schemeClr val="tx1"/>
                </a:solidFill>
                <a:cs typeface="B Nazanin" panose="00000400000000000000" pitchFamily="2" charset="-78"/>
              </a:rPr>
              <a:t>مواد و روش </a:t>
            </a:r>
          </a:p>
          <a:p>
            <a:pPr algn="just" rtl="1"/>
            <a:r>
              <a:rPr lang="ar-IQ" sz="3600" dirty="0">
                <a:solidFill>
                  <a:schemeClr val="tx1"/>
                </a:solidFill>
                <a:cs typeface="B Nazanin" panose="00000400000000000000" pitchFamily="2" charset="-78"/>
              </a:rPr>
              <a:t>روش شناسی علمی تحقیق: ابزار و مقیاس اندازه گیری، روش جمع آوری دادهها و شواهد علمی 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IQ" sz="3600" dirty="0">
                <a:solidFill>
                  <a:schemeClr val="tx1"/>
                </a:solidFill>
                <a:cs typeface="B Nazanin" panose="00000400000000000000" pitchFamily="2" charset="-78"/>
              </a:rPr>
              <a:t>پرسش نامه، مصاحبه یا سایر آزمون ها -متغییر ها -شیوه تحلیل الگو ها و فرضیات 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36 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ar-IQ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1559" y="16986738"/>
            <a:ext cx="7829429" cy="53586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3600" dirty="0">
                <a:solidFill>
                  <a:schemeClr val="tx1"/>
                </a:solidFill>
                <a:cs typeface="B Nazanin" panose="00000400000000000000" pitchFamily="2" charset="-78"/>
              </a:rPr>
              <a:t>منابع و ماخذ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36 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1560" y="10052538"/>
            <a:ext cx="7701640" cy="609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یافته ها - </a:t>
            </a:r>
            <a:r>
              <a:rPr lang="ar-IQ" sz="3600" dirty="0">
                <a:solidFill>
                  <a:schemeClr val="tx1"/>
                </a:solidFill>
                <a:cs typeface="B Lotus" panose="00000400000000000000" pitchFamily="2" charset="-78"/>
              </a:rPr>
              <a:t>بحث و نتیجه گیری :</a:t>
            </a:r>
            <a:endParaRPr lang="fa-IR" sz="36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fa-IR" sz="3600" dirty="0">
                <a:solidFill>
                  <a:schemeClr val="tx1"/>
                </a:solidFill>
                <a:cs typeface="B Lotus" panose="00000400000000000000" pitchFamily="2" charset="-78"/>
              </a:rPr>
              <a:t>5. یافته های تحقیق (بیان یافته ها، نوآوری یا نواندیشی مقاله)( روشها و آزمون های آماری جهت بررسی نتایج و تحلیل کیفی دادهها) </a:t>
            </a:r>
            <a:r>
              <a:rPr lang="ar-IQ" sz="3600" dirty="0">
                <a:solidFill>
                  <a:schemeClr val="tx1"/>
                </a:solidFill>
                <a:cs typeface="B Lotus" panose="00000400000000000000" pitchFamily="2" charset="-78"/>
              </a:rPr>
              <a:t>مقایسه نوآوری حاضر با نوآوری مقالات معتبر پیشینه،منحصر به فرد بودن یافته های تحقیق،ارائه پیشنهادات عملی برای حل مسئلهای در دنیای واقعی جهت گسترش و تولید دانش وارزش کابردی حاصل از یافته های تحقیق</a:t>
            </a:r>
            <a:endParaRPr lang="fa-IR" sz="3600" dirty="0">
              <a:solidFill>
                <a:schemeClr val="tx1"/>
              </a:solidFill>
              <a:cs typeface="B Lotus" panose="00000400000000000000" pitchFamily="2" charset="-78"/>
            </a:endParaRPr>
          </a:p>
          <a:p>
            <a:pPr algn="just" rtl="1"/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اندازه فونت  </a:t>
            </a:r>
            <a:r>
              <a:rPr lang="fa-IR" sz="36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36 </a:t>
            </a:r>
            <a:endParaRPr lang="fa-IR" sz="3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IQ" sz="4000" dirty="0">
                <a:solidFill>
                  <a:schemeClr val="tx1"/>
                </a:solidFill>
                <a:cs typeface="B Lotus" panose="00000400000000000000" pitchFamily="2" charset="-78"/>
              </a:rPr>
              <a:t> </a:t>
            </a:r>
            <a:endParaRPr lang="en-US" sz="4000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1772" y="10052538"/>
            <a:ext cx="713257" cy="61650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cs typeface="B Lotus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98594" y="5814531"/>
            <a:ext cx="1909212" cy="7762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>
                <a:solidFill>
                  <a:schemeClr val="bg1"/>
                </a:solidFill>
                <a:cs typeface="B Lotus" panose="00000400000000000000" pitchFamily="2" charset="-78"/>
              </a:rPr>
              <a:t>چکیده </a:t>
            </a:r>
            <a:endParaRPr lang="en-US" sz="40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301144" y="3575866"/>
            <a:ext cx="1552596" cy="2057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cs typeface="B Lotus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72" y="3087034"/>
            <a:ext cx="1673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b="1" dirty="0" smtClean="0">
                <a:cs typeface="B Lotus" panose="00000400000000000000" pitchFamily="2" charset="-78"/>
              </a:rPr>
              <a:t>کد </a:t>
            </a:r>
            <a:r>
              <a:rPr lang="fa-IR" sz="4000" b="1" dirty="0">
                <a:cs typeface="B Lotus" panose="00000400000000000000" pitchFamily="2" charset="-78"/>
              </a:rPr>
              <a:t>مقاله </a:t>
            </a:r>
            <a:endParaRPr lang="en-US" sz="4000" b="1" dirty="0">
              <a:cs typeface="B Lotus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889621" y="10018012"/>
            <a:ext cx="713257" cy="61650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cs typeface="B Lotus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91772" y="16834338"/>
            <a:ext cx="713257" cy="61650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cs typeface="B Lotus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889621" y="16986738"/>
            <a:ext cx="713257" cy="616505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cs typeface="B Lotus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6706960" y="12781119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>
                <a:solidFill>
                  <a:schemeClr val="bg1"/>
                </a:solidFill>
                <a:cs typeface="B Lotus" panose="00000400000000000000" pitchFamily="2" charset="-78"/>
              </a:rPr>
              <a:t>مقدمه</a:t>
            </a:r>
            <a:endParaRPr lang="en-US" sz="40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6330972" y="19715319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cs typeface="B Lotus" panose="00000400000000000000" pitchFamily="2" charset="-78"/>
              </a:rPr>
              <a:t>متن اصلی</a:t>
            </a:r>
            <a:endParaRPr lang="en-US" sz="40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88696" y="19312103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cs typeface="B Lotus" panose="00000400000000000000" pitchFamily="2" charset="-78"/>
              </a:rPr>
              <a:t>منابع</a:t>
            </a:r>
            <a:endParaRPr lang="en-US" sz="40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414812" y="12902267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cs typeface="B Lotus" panose="00000400000000000000" pitchFamily="2" charset="-78"/>
              </a:rPr>
              <a:t>نتیجه گیری</a:t>
            </a:r>
            <a:endParaRPr lang="en-US" sz="4000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67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251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Lotus</vt:lpstr>
      <vt:lpstr>B Nazanin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Reza</cp:lastModifiedBy>
  <cp:revision>4</cp:revision>
  <dcterms:created xsi:type="dcterms:W3CDTF">2025-02-01T08:38:28Z</dcterms:created>
  <dcterms:modified xsi:type="dcterms:W3CDTF">2025-02-01T08:45:05Z</dcterms:modified>
</cp:coreProperties>
</file>